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7" r:id="rId3"/>
    <p:sldId id="303" r:id="rId4"/>
    <p:sldId id="304" r:id="rId5"/>
    <p:sldId id="305" r:id="rId6"/>
    <p:sldId id="302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30" y="-312"/>
      </p:cViewPr>
      <p:guideLst>
        <p:guide orient="horz" pos="2160"/>
        <p:guide pos="2880"/>
        <p:guide pos="29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E123D-E5CC-471E-AAFB-6012C11BC448}" type="datetimeFigureOut">
              <a:rPr lang="ru-RU" smtClean="0"/>
              <a:t>19.11.2014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3E572-4C37-45ED-B6A5-FF1C6C30E67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705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3010E-8ABA-48BF-88A8-F18C8F0406F4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505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32A1-C62E-4BB6-A55F-99E9DE2690CF}" type="datetimeFigureOut">
              <a:rPr lang="ru-RU" smtClean="0"/>
              <a:t>19.11.2014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5255-BDB0-417D-9376-77D1AD5596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334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32A1-C62E-4BB6-A55F-99E9DE2690CF}" type="datetimeFigureOut">
              <a:rPr lang="ru-RU" smtClean="0"/>
              <a:t>19.11.2014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5255-BDB0-417D-9376-77D1AD5596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31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32A1-C62E-4BB6-A55F-99E9DE2690CF}" type="datetimeFigureOut">
              <a:rPr lang="ru-RU" smtClean="0"/>
              <a:t>19.11.2014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5255-BDB0-417D-9376-77D1AD5596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926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32A1-C62E-4BB6-A55F-99E9DE2690CF}" type="datetimeFigureOut">
              <a:rPr lang="ru-RU" smtClean="0"/>
              <a:t>19.11.2014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5255-BDB0-417D-9376-77D1AD5596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8159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32A1-C62E-4BB6-A55F-99E9DE2690CF}" type="datetimeFigureOut">
              <a:rPr lang="ru-RU" smtClean="0"/>
              <a:t>19.11.2014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5255-BDB0-417D-9376-77D1AD5596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066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32A1-C62E-4BB6-A55F-99E9DE2690CF}" type="datetimeFigureOut">
              <a:rPr lang="ru-RU" smtClean="0"/>
              <a:t>19.11.2014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5255-BDB0-417D-9376-77D1AD5596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20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32A1-C62E-4BB6-A55F-99E9DE2690CF}" type="datetimeFigureOut">
              <a:rPr lang="ru-RU" smtClean="0"/>
              <a:t>19.11.2014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5255-BDB0-417D-9376-77D1AD5596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21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32A1-C62E-4BB6-A55F-99E9DE2690CF}" type="datetimeFigureOut">
              <a:rPr lang="ru-RU" smtClean="0"/>
              <a:t>19.11.2014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5255-BDB0-417D-9376-77D1AD5596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57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32A1-C62E-4BB6-A55F-99E9DE2690CF}" type="datetimeFigureOut">
              <a:rPr lang="ru-RU" smtClean="0"/>
              <a:t>19.11.2014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5255-BDB0-417D-9376-77D1AD5596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59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32A1-C62E-4BB6-A55F-99E9DE2690CF}" type="datetimeFigureOut">
              <a:rPr lang="ru-RU" smtClean="0"/>
              <a:t>19.11.2014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5255-BDB0-417D-9376-77D1AD5596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16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32A1-C62E-4BB6-A55F-99E9DE2690CF}" type="datetimeFigureOut">
              <a:rPr lang="ru-RU" smtClean="0"/>
              <a:t>19.11.2014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5255-BDB0-417D-9376-77D1AD5596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362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B32A1-C62E-4BB6-A55F-99E9DE2690CF}" type="datetimeFigureOut">
              <a:rPr lang="ru-RU" smtClean="0"/>
              <a:t>19.11.2014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A5255-BDB0-417D-9376-77D1AD5596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09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V="1">
            <a:off x="0" y="5373217"/>
            <a:ext cx="9144000" cy="1484784"/>
          </a:xfrm>
          <a:prstGeom prst="rect">
            <a:avLst/>
          </a:prstGeom>
          <a:solidFill>
            <a:srgbClr val="E1561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83068" tIns="41533" rIns="83068" bIns="41533" anchor="ctr"/>
          <a:lstStyle/>
          <a:p>
            <a:pPr algn="ctr" defTabSz="830892"/>
            <a:endParaRPr lang="en-US" sz="800" dirty="0">
              <a:solidFill>
                <a:srgbClr val="45545F"/>
              </a:solidFill>
            </a:endParaRPr>
          </a:p>
        </p:txBody>
      </p:sp>
      <p:pic>
        <p:nvPicPr>
          <p:cNvPr id="12" name="Picture 2" descr="C:\Users\V_Korshkov\Desktop\Автодор лог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8941" y="404664"/>
            <a:ext cx="314217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ижний колонтитул 2"/>
          <p:cNvSpPr txBox="1">
            <a:spLocks/>
          </p:cNvSpPr>
          <p:nvPr/>
        </p:nvSpPr>
        <p:spPr>
          <a:xfrm>
            <a:off x="5580112" y="6367979"/>
            <a:ext cx="3383375" cy="433586"/>
          </a:xfrm>
          <a:prstGeom prst="rect">
            <a:avLst/>
          </a:prstGeom>
        </p:spPr>
        <p:txBody>
          <a:bodyPr vert="horz" wrap="square" lIns="100518" tIns="50260" rIns="100518" bIns="50260" rtlCol="0" anchor="ctr">
            <a:noAutofit/>
          </a:bodyPr>
          <a:lstStyle/>
          <a:p>
            <a:pPr algn="r" defTabSz="830892"/>
            <a:endParaRPr lang="ru-RU" sz="12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14" name="TextBox 12"/>
          <p:cNvSpPr txBox="1">
            <a:spLocks noChangeArrowheads="1"/>
          </p:cNvSpPr>
          <p:nvPr/>
        </p:nvSpPr>
        <p:spPr bwMode="auto">
          <a:xfrm>
            <a:off x="323528" y="1333711"/>
            <a:ext cx="8639959" cy="3530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053" tIns="41528" rIns="83053" bIns="41528">
            <a:spAutoFit/>
          </a:bodyPr>
          <a:lstStyle>
            <a:defPPr>
              <a:defRPr lang="ru-RU"/>
            </a:defPPr>
            <a:lvl1pPr>
              <a:defRPr sz="2200">
                <a:solidFill>
                  <a:srgbClr val="4C4544"/>
                </a:solidFill>
                <a:latin typeface="Tahoma" pitchFamily="34" charset="0"/>
                <a:cs typeface="Tahoma" pitchFamily="34" charset="0"/>
              </a:defRPr>
            </a:lvl1pPr>
            <a:lvl2pPr marL="502941"/>
            <a:lvl3pPr marL="1005884"/>
            <a:lvl4pPr marL="1508825"/>
            <a:lvl5pPr marL="2011767"/>
            <a:lvl6pPr marL="2514710" defTabSz="1005884"/>
            <a:lvl7pPr marL="3017652" defTabSz="1005884"/>
            <a:lvl8pPr marL="3520594" defTabSz="1005884"/>
            <a:lvl9pPr marL="4023536" defTabSz="1005884"/>
          </a:lstStyle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Регламентация деятельности заказчика, связанной с ценообразованием. Практика определения начальной (максимальной) цены договора Государственной компании «Российские автомобильные дороги»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0513" y="5455461"/>
            <a:ext cx="8848518" cy="1369691"/>
          </a:xfrm>
          <a:prstGeom prst="rect">
            <a:avLst/>
          </a:prstGeom>
        </p:spPr>
        <p:txBody>
          <a:bodyPr wrap="square" lIns="83101" tIns="41550" rIns="83101" bIns="41550">
            <a:noAutofit/>
          </a:bodyPr>
          <a:lstStyle/>
          <a:p>
            <a:pPr fontAlgn="base">
              <a:lnSpc>
                <a:spcPct val="115000"/>
              </a:lnSpc>
            </a:pPr>
            <a:endParaRPr lang="ru-RU" sz="1100" dirty="0">
              <a:latin typeface="Times New Roman"/>
              <a:ea typeface="Times New Roman"/>
            </a:endParaRPr>
          </a:p>
          <a:p>
            <a:pPr fontAlgn="base">
              <a:lnSpc>
                <a:spcPct val="115000"/>
              </a:lnSpc>
            </a:pPr>
            <a:r>
              <a:rPr lang="ru-RU" dirty="0">
                <a:latin typeface="Tahoma"/>
                <a:ea typeface="Times New Roman"/>
              </a:rPr>
              <a:t> </a:t>
            </a:r>
            <a:endParaRPr lang="ru-RU" sz="11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833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V="1">
            <a:off x="0" y="6839666"/>
            <a:ext cx="9144000" cy="45719"/>
          </a:xfrm>
          <a:prstGeom prst="rect">
            <a:avLst/>
          </a:prstGeom>
          <a:solidFill>
            <a:srgbClr val="E1561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83090" tIns="41544" rIns="83090" bIns="41544" anchor="ctr"/>
          <a:lstStyle/>
          <a:p>
            <a:pPr algn="ctr"/>
            <a:endParaRPr lang="en-US" sz="800" dirty="0">
              <a:solidFill>
                <a:srgbClr val="45545F"/>
              </a:solidFill>
              <a:latin typeface="Calibri" pitchFamily="34" charset="0"/>
            </a:endParaRPr>
          </a:p>
        </p:txBody>
      </p:sp>
      <p:sp>
        <p:nvSpPr>
          <p:cNvPr id="3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76456" y="6448252"/>
            <a:ext cx="361514" cy="365125"/>
          </a:xfrm>
        </p:spPr>
        <p:txBody>
          <a:bodyPr/>
          <a:lstStyle/>
          <a:p>
            <a:pPr>
              <a:defRPr/>
            </a:pPr>
            <a:fld id="{435F54A1-BBED-4F57-B211-7CEA19E1FA9C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526989" y="968484"/>
            <a:ext cx="6428375" cy="0"/>
          </a:xfrm>
          <a:prstGeom prst="line">
            <a:avLst/>
          </a:prstGeom>
          <a:ln w="25400" cmpd="dbl">
            <a:solidFill>
              <a:schemeClr val="accent6">
                <a:lumMod val="50000"/>
              </a:schemeClr>
            </a:solidFill>
            <a:prstDash val="solid"/>
          </a:ln>
          <a:effectLst>
            <a:glow>
              <a:schemeClr val="accent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2" descr="C:\Users\V_Korshkov\Desktop\Автодор лог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50459" y="181396"/>
            <a:ext cx="1813027" cy="373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Прямоугольник 61"/>
          <p:cNvSpPr/>
          <p:nvPr/>
        </p:nvSpPr>
        <p:spPr>
          <a:xfrm>
            <a:off x="246058" y="260648"/>
            <a:ext cx="6990238" cy="70783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389" tIns="45695" rIns="91389" bIns="45695" rtlCol="0">
            <a:spAutoFit/>
          </a:bodyPr>
          <a:lstStyle/>
          <a:p>
            <a:pPr algn="ctr" defTabSz="830317" eaLnBrk="0" hangingPunct="0"/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Задачи ценовой политики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Государственной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компании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«Российские автомобильные дороги»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6058" y="1196752"/>
            <a:ext cx="8574414" cy="3615648"/>
          </a:xfrm>
          <a:prstGeom prst="rect">
            <a:avLst/>
          </a:prstGeom>
        </p:spPr>
        <p:txBody>
          <a:bodyPr wrap="square" lIns="83101" tIns="41550" rIns="83101" bIns="41550">
            <a:spAutoFit/>
          </a:bodyPr>
          <a:lstStyle/>
          <a:p>
            <a:pPr algn="just">
              <a:buNone/>
            </a:pPr>
            <a:endParaRPr lang="ru-RU" sz="22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sz="2200" b="1" dirty="0" smtClean="0">
                <a:solidFill>
                  <a:srgbClr val="FF0000"/>
                </a:solidFill>
              </a:rPr>
              <a:t>Задача </a:t>
            </a:r>
            <a:r>
              <a:rPr lang="ru-RU" sz="2200" b="1" dirty="0">
                <a:solidFill>
                  <a:srgbClr val="FF0000"/>
                </a:solidFill>
              </a:rPr>
              <a:t>1. Цена строительства и последующей эксплуатации должна отражать объективно необходимый и достаточный размер затрат</a:t>
            </a:r>
          </a:p>
          <a:p>
            <a:pPr algn="just">
              <a:buNone/>
            </a:pPr>
            <a:endParaRPr lang="ru-RU" sz="2200" b="1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sz="2200" b="1" dirty="0">
                <a:solidFill>
                  <a:srgbClr val="FF0000"/>
                </a:solidFill>
              </a:rPr>
              <a:t>Задача 2. Система ценообразования должна стимулировать экономически эффективные управленческие решения и инновационное развитие </a:t>
            </a:r>
            <a:r>
              <a:rPr lang="ru-RU" sz="2200" b="1" dirty="0" smtClean="0">
                <a:solidFill>
                  <a:srgbClr val="FF0000"/>
                </a:solidFill>
              </a:rPr>
              <a:t>отрасли</a:t>
            </a:r>
          </a:p>
          <a:p>
            <a:pPr algn="just">
              <a:buNone/>
            </a:pP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  <a:spcAft>
                <a:spcPts val="909"/>
              </a:spcAft>
              <a:tabLst>
                <a:tab pos="528613" algn="l"/>
                <a:tab pos="1057225" algn="l"/>
                <a:tab pos="1585838" algn="l"/>
                <a:tab pos="2114450" algn="l"/>
                <a:tab pos="2643063" algn="l"/>
                <a:tab pos="3171676" algn="l"/>
                <a:tab pos="3700288" algn="l"/>
                <a:tab pos="4228901" algn="l"/>
                <a:tab pos="4757513" algn="l"/>
                <a:tab pos="5286126" algn="l"/>
                <a:tab pos="5814739" algn="l"/>
                <a:tab pos="6343351" algn="l"/>
                <a:tab pos="6871964" algn="l"/>
                <a:tab pos="7400577" algn="l"/>
                <a:tab pos="7929189" algn="l"/>
                <a:tab pos="8457802" algn="l"/>
              </a:tabLst>
            </a:pPr>
            <a:endParaRPr lang="ru-RU" dirty="0" smtClean="0">
              <a:latin typeface="Tahoma"/>
              <a:ea typeface="Tahoma"/>
              <a:cs typeface="Courier New"/>
            </a:endParaRPr>
          </a:p>
          <a:p>
            <a:pPr marL="285750" indent="-285750" algn="just">
              <a:lnSpc>
                <a:spcPct val="150000"/>
              </a:lnSpc>
              <a:spcAft>
                <a:spcPts val="909"/>
              </a:spcAft>
              <a:buFont typeface="Arial" panose="020B0604020202020204" pitchFamily="34" charset="0"/>
              <a:buChar char="•"/>
              <a:tabLst>
                <a:tab pos="528613" algn="l"/>
                <a:tab pos="1057225" algn="l"/>
                <a:tab pos="1585838" algn="l"/>
                <a:tab pos="2114450" algn="l"/>
                <a:tab pos="2643063" algn="l"/>
                <a:tab pos="3171676" algn="l"/>
                <a:tab pos="3700288" algn="l"/>
                <a:tab pos="4228901" algn="l"/>
                <a:tab pos="4757513" algn="l"/>
                <a:tab pos="5286126" algn="l"/>
                <a:tab pos="5814739" algn="l"/>
                <a:tab pos="6343351" algn="l"/>
                <a:tab pos="6871964" algn="l"/>
                <a:tab pos="7400577" algn="l"/>
                <a:tab pos="7929189" algn="l"/>
                <a:tab pos="8457802" algn="l"/>
              </a:tabLst>
            </a:pPr>
            <a:endParaRPr lang="ru-RU" sz="1400" dirty="0" smtClean="0">
              <a:latin typeface="Tahoma"/>
              <a:ea typeface="Tahoma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03468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Порядок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определения начальной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цены договора.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	Для определения начальной  цены договора используется:</a:t>
            </a:r>
          </a:p>
          <a:p>
            <a:pPr algn="just"/>
            <a:r>
              <a:rPr lang="ru-RU" dirty="0" smtClean="0"/>
              <a:t>по </a:t>
            </a:r>
            <a:r>
              <a:rPr lang="ru-RU" dirty="0"/>
              <a:t>предметам Закупок, проектная документация по которым разработана сторонними организациями – сметная документация (сметный раздел проектной документации);</a:t>
            </a:r>
          </a:p>
          <a:p>
            <a:pPr algn="just"/>
            <a:r>
              <a:rPr lang="ru-RU" dirty="0" smtClean="0"/>
              <a:t>по </a:t>
            </a:r>
            <a:r>
              <a:rPr lang="ru-RU" dirty="0"/>
              <a:t>предметам Закупок, сметная (если применимо) документация по которым разрабатывается Государственной компанией – расчеты и обоснования, в соответствии с действующими нормативно-методическими документами по ценообразованию;</a:t>
            </a:r>
          </a:p>
          <a:p>
            <a:pPr algn="just"/>
            <a:r>
              <a:rPr lang="ru-RU" dirty="0" smtClean="0"/>
              <a:t>по </a:t>
            </a:r>
            <a:r>
              <a:rPr lang="ru-RU" dirty="0"/>
              <a:t>предметам Закупок, в отношении которых отсутствуют действующие нормативно-методические документы по ценообразованию – метод сопоставимых рыночных цен (анализ рынка), тарифный метод, затратный метод и иные методы расчетов, не противоречащие законодательству Российской Федерации и внутренним документам Государственной компании в соответствии с п.5 ст. 2.3. Порядка закупочной деятельности Государственной компании. </a:t>
            </a:r>
            <a:r>
              <a:rPr lang="ru-RU" sz="2900" dirty="0"/>
              <a:t>Метод сопоставимых рыночных цен (анализа рынка) является для таких Закупок приоритетным для определения и обоснования начальной (максимальной) цены. Затратный метод применяется для таких Закупок в случае невозможности применения иных методов, предусмотренных настоящим пунктом, или в дополнение к иным методам.</a:t>
            </a:r>
          </a:p>
          <a:p>
            <a:pPr algn="just"/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256070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Определение начальной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цены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договора по разработанной сметной документации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28092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550" dirty="0" smtClean="0"/>
          </a:p>
          <a:p>
            <a:pPr marL="0" indent="0" algn="just">
              <a:buNone/>
            </a:pPr>
            <a:r>
              <a:rPr lang="ru-RU" sz="1550" dirty="0" smtClean="0"/>
              <a:t>1) приведение </a:t>
            </a:r>
            <a:r>
              <a:rPr lang="ru-RU" sz="1550" dirty="0"/>
              <a:t>к текущему уровню цен</a:t>
            </a:r>
            <a:r>
              <a:rPr lang="ru-RU" sz="1550" dirty="0" smtClean="0"/>
              <a:t>;</a:t>
            </a:r>
            <a:endParaRPr lang="ru-RU" sz="1550" dirty="0"/>
          </a:p>
          <a:p>
            <a:pPr marL="0" indent="0" algn="just">
              <a:buNone/>
            </a:pPr>
            <a:r>
              <a:rPr lang="ru-RU" sz="1550" dirty="0"/>
              <a:t>2) анализ и сопоставление стоимости по видам работ и затрат с конъюнктурой на рынке;</a:t>
            </a:r>
          </a:p>
          <a:p>
            <a:pPr marL="0" indent="0" algn="just">
              <a:buNone/>
            </a:pPr>
            <a:r>
              <a:rPr lang="ru-RU" sz="1550" dirty="0" smtClean="0"/>
              <a:t>3)корректировка </a:t>
            </a:r>
            <a:r>
              <a:rPr lang="ru-RU" sz="1550" dirty="0"/>
              <a:t>стоимости при выявлении существенных отклонений от объективно необходимой и достаточной стоимости;</a:t>
            </a:r>
          </a:p>
          <a:p>
            <a:pPr marL="0" indent="0" algn="just">
              <a:buNone/>
            </a:pPr>
            <a:r>
              <a:rPr lang="ru-RU" sz="1550" dirty="0"/>
              <a:t>4) приведение к уровню цен периодов выполнения работ, оказания услуг, поставок товаров. </a:t>
            </a:r>
          </a:p>
          <a:p>
            <a:pPr marL="0" indent="0" algn="just">
              <a:buNone/>
            </a:pPr>
            <a:r>
              <a:rPr lang="ru-RU" sz="1550" dirty="0" smtClean="0"/>
              <a:t>     </a:t>
            </a:r>
          </a:p>
          <a:p>
            <a:pPr marL="0" indent="0" algn="just">
              <a:buNone/>
            </a:pPr>
            <a:r>
              <a:rPr lang="ru-RU" sz="1550" dirty="0" smtClean="0"/>
              <a:t>     Для </a:t>
            </a:r>
            <a:r>
              <a:rPr lang="ru-RU" sz="1550" dirty="0"/>
              <a:t>определения стоимости объекта в уровне цен на дату осуществления </a:t>
            </a:r>
            <a:r>
              <a:rPr lang="ru-RU" sz="1550" dirty="0" smtClean="0"/>
              <a:t>закупки применяются </a:t>
            </a:r>
            <a:r>
              <a:rPr lang="ru-RU" sz="1550" dirty="0"/>
              <a:t>индексы-дефляторы, устанавливаемые Министерством экономического развития Российской Федерации, к стоимости, определенной на момент утверждения проектно-сметной  документации;</a:t>
            </a:r>
          </a:p>
          <a:p>
            <a:pPr marL="0" indent="0" algn="just">
              <a:buNone/>
            </a:pPr>
            <a:r>
              <a:rPr lang="ru-RU" sz="1550" dirty="0" smtClean="0"/>
              <a:t>      Приведение </a:t>
            </a:r>
            <a:r>
              <a:rPr lang="ru-RU" sz="1550" dirty="0"/>
              <a:t>к уровню цен периодов выполнения работ, оказания услуг, поставок товаров производится с применением актуальных на дату определения начальной (максимальной) цены договора прогнозных индексов-дефляторов, публикуемых Министерством  экономического развития Российской Федерации по статье «Капитальные вложения»</a:t>
            </a:r>
          </a:p>
          <a:p>
            <a:pPr marL="0" indent="0" algn="just">
              <a:buNone/>
            </a:pPr>
            <a:r>
              <a:rPr lang="ru-RU" sz="1550" dirty="0" smtClean="0"/>
              <a:t>      Анализ </a:t>
            </a:r>
            <a:r>
              <a:rPr lang="ru-RU" sz="1550" dirty="0"/>
              <a:t>и сопоставление стоимости по видам работ и затрат производится по удельным показателям на единицу конечной продукции (конструктивные элементы, технологические процессы  и т.д.).  При этом могут применяться данные о стоимости аналогичных товаров, работ и услуг по результатам закупок  Государственной компании, других заказчиков, данные поставщиков и подрядчиков, размещенные в открытых источниках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19644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300" dirty="0">
                <a:solidFill>
                  <a:schemeClr val="accent6">
                    <a:lumMod val="75000"/>
                  </a:schemeClr>
                </a:solidFill>
              </a:rPr>
              <a:t>Определение начальной </a:t>
            </a:r>
            <a:r>
              <a:rPr lang="ru-RU" sz="2300" dirty="0" smtClean="0">
                <a:solidFill>
                  <a:schemeClr val="accent6">
                    <a:lumMod val="75000"/>
                  </a:schemeClr>
                </a:solidFill>
              </a:rPr>
              <a:t>цены </a:t>
            </a:r>
            <a:r>
              <a:rPr lang="ru-RU" sz="2300" dirty="0">
                <a:solidFill>
                  <a:schemeClr val="accent6">
                    <a:lumMod val="75000"/>
                  </a:schemeClr>
                </a:solidFill>
              </a:rPr>
              <a:t>договора по предметам закупок, в отношении которых отсутствуют действующие нормативно-методические документы по определению стоимости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sz="5100" dirty="0" smtClean="0"/>
              <a:t>• метод </a:t>
            </a:r>
            <a:r>
              <a:rPr lang="ru-RU" sz="5100" dirty="0"/>
              <a:t>сопоставимых рыночных цен (анализ рынка</a:t>
            </a:r>
            <a:r>
              <a:rPr lang="ru-RU" sz="5100" dirty="0" smtClean="0"/>
              <a:t>). </a:t>
            </a:r>
            <a:r>
              <a:rPr lang="ru-RU" sz="3400" dirty="0" smtClean="0"/>
              <a:t>Заключается </a:t>
            </a:r>
            <a:r>
              <a:rPr lang="ru-RU" sz="3400" dirty="0"/>
              <a:t>в установлении начальной </a:t>
            </a:r>
            <a:r>
              <a:rPr lang="ru-RU" sz="3400" dirty="0" smtClean="0"/>
              <a:t>цены </a:t>
            </a:r>
            <a:r>
              <a:rPr lang="ru-RU" sz="3400" dirty="0"/>
              <a:t>на основании информации о рыночных ценах идентичных товаров, работ, услуг, планируемых к закупкам, или, при их отсутствии ¬-  однородных товаров, работ, услуг</a:t>
            </a:r>
            <a:r>
              <a:rPr lang="ru-RU" sz="3400" dirty="0" smtClean="0"/>
              <a:t>. Заказчик </a:t>
            </a:r>
            <a:r>
              <a:rPr lang="ru-RU" sz="3400" dirty="0"/>
              <a:t>может использовать обоснованные им коэффициенты или индексы для пересчета цен товаров, работ, услуг с учетом различий в характеристиках товаров, коммерческих и (или) финансовых условий поставок товаров, выполнения работ, оказания услуг</a:t>
            </a:r>
            <a:r>
              <a:rPr lang="ru-RU" sz="3400" dirty="0" smtClean="0"/>
              <a:t>.</a:t>
            </a:r>
          </a:p>
          <a:p>
            <a:pPr marL="0" indent="0" algn="just">
              <a:buNone/>
            </a:pPr>
            <a:r>
              <a:rPr lang="ru-RU" sz="5100" dirty="0" smtClean="0"/>
              <a:t>• тарифный метод.  </a:t>
            </a:r>
            <a:r>
              <a:rPr lang="ru-RU" sz="3400" dirty="0" smtClean="0"/>
              <a:t>Применяется</a:t>
            </a:r>
            <a:r>
              <a:rPr lang="ru-RU" sz="3400" dirty="0"/>
              <a:t>, если в соответствии с законодательством порядок определения цены установлен нормативно-правовыми актами. В этом случае начальная </a:t>
            </a:r>
            <a:r>
              <a:rPr lang="ru-RU" sz="3400" dirty="0" smtClean="0"/>
              <a:t>цена </a:t>
            </a:r>
            <a:r>
              <a:rPr lang="ru-RU" sz="3400" dirty="0"/>
              <a:t>определяется в соответствии с установленным тарифом (ценой) на товары, работы, услуги</a:t>
            </a:r>
            <a:r>
              <a:rPr lang="ru-RU" sz="3400" dirty="0" smtClean="0"/>
              <a:t>.</a:t>
            </a:r>
          </a:p>
          <a:p>
            <a:pPr marL="0" indent="0" algn="just"/>
            <a:r>
              <a:rPr lang="ru-RU" sz="5100" dirty="0" smtClean="0"/>
              <a:t>  Затратный метод. </a:t>
            </a:r>
            <a:r>
              <a:rPr lang="ru-RU" sz="3400" dirty="0" smtClean="0"/>
              <a:t>Применяется </a:t>
            </a:r>
            <a:r>
              <a:rPr lang="ru-RU" sz="3400" dirty="0"/>
              <a:t>в случае невозможности применения иных </a:t>
            </a:r>
            <a:r>
              <a:rPr lang="ru-RU" sz="3400" dirty="0" smtClean="0"/>
              <a:t>методов или </a:t>
            </a:r>
            <a:r>
              <a:rPr lang="ru-RU" sz="3400" dirty="0"/>
              <a:t>в дополнение к ним, а также в случае, когда применение метода сопоставимых рыночных цен дает неоднозначный результат (несопоставимые результаты анализа рынка).  </a:t>
            </a:r>
            <a:r>
              <a:rPr lang="ru-RU" sz="3400" dirty="0" smtClean="0"/>
              <a:t>Заключается </a:t>
            </a:r>
            <a:r>
              <a:rPr lang="ru-RU" sz="3400" dirty="0"/>
              <a:t>в определении </a:t>
            </a:r>
            <a:r>
              <a:rPr lang="ru-RU" sz="3400" dirty="0" smtClean="0"/>
              <a:t>цены </a:t>
            </a:r>
            <a:r>
              <a:rPr lang="ru-RU" sz="3400" dirty="0"/>
              <a:t>договора как суммы затрат, необходимых для выполнения работы, оказания услуги и обычной для определенной сферы деятельности прибыли. При этом учитываются обычные в подобных случаях прямые и косвенные затраты на производство или приобретение и (или) реализацию товаров, работ, услуг, затраты на транспортировку, хранение, страхование и иные затраты.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710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M:\ИНВЕСТИЦИОННЫЙ ДЕПАРТАМЕНТ\Отдел маркетинга и взаимодействия с инвесторами\Контент\Дизайны\_1_~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2" t="70698"/>
          <a:stretch/>
        </p:blipFill>
        <p:spPr bwMode="auto">
          <a:xfrm>
            <a:off x="12" y="4437113"/>
            <a:ext cx="9143999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9354" y="2220753"/>
            <a:ext cx="5785294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9763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4400" dirty="0">
                <a:latin typeface="Tahoma" pitchFamily="34" charset="0"/>
                <a:cs typeface="Tahoma" pitchFamily="34" charset="0"/>
              </a:rPr>
              <a:t>Спасибо за внимание!</a:t>
            </a:r>
          </a:p>
        </p:txBody>
      </p:sp>
      <p:pic>
        <p:nvPicPr>
          <p:cNvPr id="5" name="Picture 2" descr="C:\Users\V_Korshkov\Desktop\Автодор лог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50459" y="465597"/>
            <a:ext cx="1813027" cy="373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649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fA524_7WUSCj2U4IF.1v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fA524_7WUSCj2U4IF.1v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nJkcx7HxUGM8hwJWP7uS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21060</TotalTime>
  <Words>509</Words>
  <Application>Microsoft Office PowerPoint</Application>
  <PresentationFormat>Экран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Порядок определения начальной цены договора. </vt:lpstr>
      <vt:lpstr>Определение начальной цены договора по разработанной сметной документации</vt:lpstr>
      <vt:lpstr>Определение начальной цены договора по предметам закупок, в отношении которых отсутствуют действующие нормативно-методические документы по определению стоимости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Фролова Татьяна Леонидовна</dc:creator>
  <cp:lastModifiedBy>Admin</cp:lastModifiedBy>
  <cp:revision>125</cp:revision>
  <cp:lastPrinted>2013-12-03T12:53:29Z</cp:lastPrinted>
  <dcterms:created xsi:type="dcterms:W3CDTF">2013-10-28T07:05:57Z</dcterms:created>
  <dcterms:modified xsi:type="dcterms:W3CDTF">2014-11-19T09:56:19Z</dcterms:modified>
</cp:coreProperties>
</file>